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</p:sldMasterIdLst>
  <p:notesMasterIdLst>
    <p:notesMasterId r:id="rId9"/>
  </p:notesMasterIdLst>
  <p:handoutMasterIdLst>
    <p:handoutMasterId r:id="rId13"/>
  </p:handoutMasterIdLst>
  <p:sldIdLst>
    <p:sldId id="568" r:id="rId5"/>
    <p:sldId id="847" r:id="rId6"/>
    <p:sldId id="850" r:id="rId7"/>
    <p:sldId id="882" r:id="rId8"/>
    <p:sldId id="682" r:id="rId10"/>
    <p:sldId id="920" r:id="rId11"/>
    <p:sldId id="921" r:id="rId12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2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  <p:cmAuthor id="3" name="dell" initials="d" lastIdx="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70C0"/>
    <a:srgbClr val="4F80BD"/>
    <a:srgbClr val="1F4F78"/>
    <a:srgbClr val="1E7AC1"/>
    <a:srgbClr val="201F1D"/>
    <a:srgbClr val="E3F2FC"/>
    <a:srgbClr val="A3B5E1"/>
    <a:srgbClr val="5D6470"/>
    <a:srgbClr val="FACF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howGuides="1">
      <p:cViewPr>
        <p:scale>
          <a:sx n="111" d="100"/>
          <a:sy n="111" d="100"/>
        </p:scale>
        <p:origin x="171" y="96"/>
      </p:cViewPr>
      <p:guideLst>
        <p:guide orient="horz" pos="142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123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755CA-E1E1-401F-BB42-B09FC88A54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A6A90-601B-489A-8F4A-70212D14876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21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71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21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7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21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21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21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7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7400" indent="0">
              <a:buNone/>
              <a:defRPr sz="7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21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71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21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21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7400" indent="0">
              <a:buNone/>
              <a:defRPr sz="7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8" Type="http://schemas.openxmlformats.org/officeDocument/2006/relationships/theme" Target="../theme/theme3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楷体_GB2312" pitchFamily="1" charset="-122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楷体_GB2312" pitchFamily="1" charset="-122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楷体_GB2312" pitchFamily="1" charset="-122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楷体_GB2312" pitchFamily="1" charset="-122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楷体_GB2312" pitchFamily="1" charset="-122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楷体_GB2312" pitchFamily="1" charset="-122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楷体_GB2312" pitchFamily="1" charset="-122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楷体_GB2312" pitchFamily="1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LOGO图形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550025" y="4738688"/>
            <a:ext cx="2593975" cy="4048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楷体_GB2312" pitchFamily="1" charset="-122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楷体_GB2312" pitchFamily="1" charset="-122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楷体_GB2312" pitchFamily="1" charset="-122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楷体_GB2312" pitchFamily="1" charset="-122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楷体_GB2312" pitchFamily="1" charset="-122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楷体_GB2312" pitchFamily="1" charset="-122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楷体_GB2312" pitchFamily="1" charset="-122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楷体_GB2312" pitchFamily="1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5.png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image" Target="../media/image4.jpeg"/><Relationship Id="rId1" Type="http://schemas.openxmlformats.org/officeDocument/2006/relationships/tags" Target="../tags/tag6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image" Target="../media/image7.png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image" Target="../media/image5.png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6" Type="http://schemas.openxmlformats.org/officeDocument/2006/relationships/notesSlide" Target="../notesSlides/notesSlide1.xml"/><Relationship Id="rId25" Type="http://schemas.openxmlformats.org/officeDocument/2006/relationships/slideLayout" Target="../slideLayouts/slideLayout2.xml"/><Relationship Id="rId24" Type="http://schemas.openxmlformats.org/officeDocument/2006/relationships/image" Target="../media/image9.jpeg"/><Relationship Id="rId23" Type="http://schemas.openxmlformats.org/officeDocument/2006/relationships/tags" Target="../tags/tag95.xml"/><Relationship Id="rId22" Type="http://schemas.openxmlformats.org/officeDocument/2006/relationships/image" Target="../media/image8.jpeg"/><Relationship Id="rId21" Type="http://schemas.openxmlformats.org/officeDocument/2006/relationships/tags" Target="../tags/tag94.xml"/><Relationship Id="rId20" Type="http://schemas.openxmlformats.org/officeDocument/2006/relationships/tags" Target="../tags/tag93.xml"/><Relationship Id="rId2" Type="http://schemas.openxmlformats.org/officeDocument/2006/relationships/tags" Target="../tags/tag76.xml"/><Relationship Id="rId19" Type="http://schemas.openxmlformats.org/officeDocument/2006/relationships/tags" Target="../tags/tag92.xml"/><Relationship Id="rId18" Type="http://schemas.openxmlformats.org/officeDocument/2006/relationships/tags" Target="../tags/tag91.xml"/><Relationship Id="rId17" Type="http://schemas.openxmlformats.org/officeDocument/2006/relationships/tags" Target="../tags/tag90.xml"/><Relationship Id="rId16" Type="http://schemas.openxmlformats.org/officeDocument/2006/relationships/tags" Target="../tags/tag89.xml"/><Relationship Id="rId15" Type="http://schemas.openxmlformats.org/officeDocument/2006/relationships/tags" Target="../tags/tag88.xml"/><Relationship Id="rId14" Type="http://schemas.openxmlformats.org/officeDocument/2006/relationships/tags" Target="../tags/tag87.xml"/><Relationship Id="rId13" Type="http://schemas.openxmlformats.org/officeDocument/2006/relationships/tags" Target="../tags/tag86.xml"/><Relationship Id="rId12" Type="http://schemas.openxmlformats.org/officeDocument/2006/relationships/tags" Target="../tags/tag85.xml"/><Relationship Id="rId11" Type="http://schemas.openxmlformats.org/officeDocument/2006/relationships/tags" Target="../tags/tag84.xml"/><Relationship Id="rId10" Type="http://schemas.openxmlformats.org/officeDocument/2006/relationships/tags" Target="../tags/tag83.xml"/><Relationship Id="rId1" Type="http://schemas.openxmlformats.org/officeDocument/2006/relationships/tags" Target="../tags/tag7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8" Type="http://schemas.openxmlformats.org/officeDocument/2006/relationships/notesSlide" Target="../notesSlides/notesSlide2.x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5" Type="http://schemas.openxmlformats.org/officeDocument/2006/relationships/tags" Target="../tags/tag110.xml"/><Relationship Id="rId14" Type="http://schemas.openxmlformats.org/officeDocument/2006/relationships/tags" Target="../tags/tag109.xml"/><Relationship Id="rId13" Type="http://schemas.openxmlformats.org/officeDocument/2006/relationships/tags" Target="../tags/tag108.xml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9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jpeg"/><Relationship Id="rId8" Type="http://schemas.openxmlformats.org/officeDocument/2006/relationships/image" Target="../media/image10.png"/><Relationship Id="rId7" Type="http://schemas.openxmlformats.org/officeDocument/2006/relationships/tags" Target="../tags/tag116.xml"/><Relationship Id="rId6" Type="http://schemas.openxmlformats.org/officeDocument/2006/relationships/image" Target="../media/image5.png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7" Type="http://schemas.openxmlformats.org/officeDocument/2006/relationships/notesSlide" Target="../notesSlides/notesSlide3.x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17.png"/><Relationship Id="rId14" Type="http://schemas.openxmlformats.org/officeDocument/2006/relationships/image" Target="../media/image16.png"/><Relationship Id="rId13" Type="http://schemas.openxmlformats.org/officeDocument/2006/relationships/image" Target="../media/image15.png"/><Relationship Id="rId12" Type="http://schemas.openxmlformats.org/officeDocument/2006/relationships/image" Target="../media/image14.png"/><Relationship Id="rId11" Type="http://schemas.openxmlformats.org/officeDocument/2006/relationships/image" Target="../media/image13.jpeg"/><Relationship Id="rId10" Type="http://schemas.openxmlformats.org/officeDocument/2006/relationships/image" Target="../media/image12.jpeg"/><Relationship Id="rId1" Type="http://schemas.openxmlformats.org/officeDocument/2006/relationships/tags" Target="../tags/tag11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8.png"/><Relationship Id="rId7" Type="http://schemas.openxmlformats.org/officeDocument/2006/relationships/tags" Target="../tags/tag122.xml"/><Relationship Id="rId6" Type="http://schemas.openxmlformats.org/officeDocument/2006/relationships/image" Target="../media/image5.png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0" Type="http://schemas.openxmlformats.org/officeDocument/2006/relationships/notesSlide" Target="../notesSlides/notesSlide4.xml"/><Relationship Id="rId1" Type="http://schemas.openxmlformats.org/officeDocument/2006/relationships/tags" Target="../tags/tag1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b="8824"/>
          <a:stretch>
            <a:fillRect/>
          </a:stretch>
        </p:blipFill>
        <p:spPr>
          <a:xfrm>
            <a:off x="0" y="450"/>
            <a:ext cx="9144000" cy="51435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矩形 8"/>
          <p:cNvSpPr/>
          <p:nvPr/>
        </p:nvSpPr>
        <p:spPr>
          <a:xfrm>
            <a:off x="0" y="450"/>
            <a:ext cx="7943850" cy="5143500"/>
          </a:xfrm>
          <a:prstGeom prst="rect">
            <a:avLst/>
          </a:prstGeom>
          <a:gradFill flip="none" rotWithShape="1">
            <a:gsLst>
              <a:gs pos="0">
                <a:srgbClr val="204878"/>
              </a:gs>
              <a:gs pos="100000">
                <a:srgbClr val="8BABC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10" name="组合 9"/>
          <p:cNvGrpSpPr/>
          <p:nvPr/>
        </p:nvGrpSpPr>
        <p:grpSpPr>
          <a:xfrm>
            <a:off x="251460" y="411480"/>
            <a:ext cx="7912735" cy="2814951"/>
            <a:chOff x="7477754" y="2248155"/>
            <a:chExt cx="7944310" cy="2022510"/>
          </a:xfrm>
        </p:grpSpPr>
        <p:sp>
          <p:nvSpPr>
            <p:cNvPr id="12" name="文本框 11"/>
            <p:cNvSpPr txBox="1"/>
            <p:nvPr/>
          </p:nvSpPr>
          <p:spPr>
            <a:xfrm>
              <a:off x="7477754" y="3740970"/>
              <a:ext cx="5474138" cy="5296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800"/>
                </a:spcBef>
              </a:pPr>
              <a:r>
                <a:rPr lang="en-US" altLang="zh-CN" sz="1400" dirty="0">
                  <a:solidFill>
                    <a:schemeClr val="bg1"/>
                  </a:solidFill>
                  <a:latin typeface="汉仪旗黑X1-55W" panose="00020600040101010101" pitchFamily="18" charset="-122"/>
                  <a:ea typeface="汉仪旗黑X1-55W" panose="00020600040101010101" pitchFamily="18" charset="-122"/>
                  <a:cs typeface="OPPOSans R" panose="00020600040101010101" pitchFamily="18" charset="-122"/>
                  <a:sym typeface="汉仪旗黑X1-55W" panose="00020600040101010101" pitchFamily="18" charset="-122"/>
                </a:rPr>
                <a:t>航空公司都是国企央企，都是国家的，所有的薪资待遇，规范和标准，都是按照国家规定的来执行，从而保障了大家所有的权益</a:t>
              </a:r>
              <a:endParaRPr lang="en-US" altLang="zh-CN" sz="1400" dirty="0">
                <a:solidFill>
                  <a:schemeClr val="bg1"/>
                </a:solidFill>
                <a:latin typeface="汉仪旗黑X1-55W" panose="00020600040101010101" pitchFamily="18" charset="-122"/>
                <a:ea typeface="汉仪旗黑X1-55W" panose="00020600040101010101" pitchFamily="18" charset="-122"/>
                <a:cs typeface="OPPOSans R" panose="00020600040101010101" pitchFamily="18" charset="-122"/>
                <a:sym typeface="汉仪旗黑X1-55W" panose="00020600040101010101" pitchFamily="18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477754" y="2248155"/>
              <a:ext cx="7944310" cy="13924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6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B" panose="00020600040101010101" pitchFamily="18" charset="-122"/>
                  <a:sym typeface="汉仪旗黑X1-75W" panose="00020600040101010101" pitchFamily="18" charset="-122"/>
                </a:rPr>
                <a:t>空中乘务员定制班说明</a:t>
              </a:r>
              <a:endPara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  <a:sym typeface="汉仪旗黑X1-75W" panose="00020600040101010101" pitchFamily="18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477754" y="3127459"/>
              <a:ext cx="7161396" cy="4635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汉仪旗黑X1-75W" panose="00020600040101010101" pitchFamily="18" charset="-122"/>
                  <a:ea typeface="汉仪旗黑X1-75W" panose="00020600040101010101" pitchFamily="18" charset="-122"/>
                  <a:cs typeface="阿里巴巴普惠体 B" panose="00020600040101010101" pitchFamily="18" charset="-122"/>
                  <a:sym typeface="汉仪旗黑X1-75W" panose="00020600040101010101" pitchFamily="18" charset="-122"/>
                </a:rPr>
                <a:t>compensation and welfare</a:t>
              </a:r>
              <a:endParaRPr lang="en-US" altLang="zh-CN" sz="3600" dirty="0">
                <a:solidFill>
                  <a:schemeClr val="bg1"/>
                </a:solidFill>
                <a:latin typeface="汉仪旗黑X1-75W" panose="00020600040101010101" pitchFamily="18" charset="-122"/>
                <a:ea typeface="汉仪旗黑X1-75W" panose="00020600040101010101" pitchFamily="18" charset="-122"/>
                <a:cs typeface="阿里巴巴普惠体 B" panose="00020600040101010101" pitchFamily="18" charset="-122"/>
                <a:sym typeface="汉仪旗黑X1-75W" panose="00020600040101010101" pitchFamily="18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-108584" y="4084624"/>
            <a:ext cx="948690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alpha val="53000"/>
                  </a:schemeClr>
                </a:solidFill>
                <a:latin typeface="汉仪旗黑X1-75W" panose="00020600040101010101" pitchFamily="18" charset="-122"/>
                <a:ea typeface="汉仪旗黑X1-75W" panose="00020600040101010101" pitchFamily="18" charset="-122"/>
                <a:sym typeface="汉仪旗黑X1-75W" panose="00020600040101010101" pitchFamily="18" charset="-122"/>
              </a:rPr>
              <a:t>AIRCRAFT AVIATION WORK REPORT</a:t>
            </a:r>
            <a:endParaRPr lang="en-US" altLang="zh-CN" sz="3600" dirty="0">
              <a:solidFill>
                <a:schemeClr val="tx1">
                  <a:alpha val="53000"/>
                </a:schemeClr>
              </a:solidFill>
              <a:latin typeface="汉仪旗黑X1-75W" panose="00020600040101010101" pitchFamily="18" charset="-122"/>
              <a:ea typeface="汉仪旗黑X1-75W" panose="00020600040101010101" pitchFamily="18" charset="-122"/>
              <a:sym typeface="汉仪旗黑X1-75W" panose="00020600040101010101" pitchFamily="18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83895" y="4156075"/>
            <a:ext cx="7920355" cy="0"/>
          </a:xfrm>
          <a:prstGeom prst="line">
            <a:avLst/>
          </a:prstGeom>
          <a:ln>
            <a:solidFill>
              <a:srgbClr val="201F1D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683895" y="4587875"/>
            <a:ext cx="7920355" cy="0"/>
          </a:xfrm>
          <a:prstGeom prst="line">
            <a:avLst/>
          </a:prstGeom>
          <a:ln>
            <a:solidFill>
              <a:srgbClr val="201F1D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/>
      </p:transition>
    </mc:Choice>
    <mc:Fallback>
      <p:transition spd="slow">
        <p:blinds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107315" y="1503045"/>
            <a:ext cx="5436870" cy="30073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l" fontAlgn="auto">
              <a:lnSpc>
                <a:spcPct val="160000"/>
              </a:lnSpc>
            </a:pPr>
            <a:r>
              <a:rPr lang="en-US" altLang="zh-CN" sz="1600" b="1">
                <a:solidFill>
                  <a:srgbClr val="4F80B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空乘指的是空中乘务员，也叫做"航空乘务员"。是民用航空中在机舱内为乘客提供各项服务和安全保障的勤务人员。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 fontAlgn="auto">
              <a:lnSpc>
                <a:spcPct val="16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主要工作：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 fontAlgn="auto">
              <a:lnSpc>
                <a:spcPct val="16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1.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确保飞航安全、指导乘客使用机上安全设备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;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just" fontAlgn="auto">
              <a:lnSpc>
                <a:spcPct val="160000"/>
              </a:lnSpc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2.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在紧急情况下引导乘客安全离开机舱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;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just" fontAlgn="auto">
              <a:lnSpc>
                <a:spcPct val="160000"/>
              </a:lnSpc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3.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维护机舱环境整洁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;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just" fontAlgn="auto">
              <a:lnSpc>
                <a:spcPct val="160000"/>
              </a:lnSpc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4.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供应飞机餐饮等。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0" name="图片 29" descr="C:\Users\86185\Desktop\微信图片_20230601085626.jpg微信图片_2023060108562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5796280" y="1707515"/>
            <a:ext cx="3040380" cy="2309495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1691640" y="264795"/>
            <a:ext cx="5976620" cy="718820"/>
            <a:chOff x="2664" y="417"/>
            <a:chExt cx="9412" cy="1132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11736" y="417"/>
              <a:ext cx="113" cy="79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3" name="矩形 22"/>
            <p:cNvSpPr/>
            <p:nvPr>
              <p:custDataLst>
                <p:tags r:id="rId4"/>
              </p:custDataLst>
            </p:nvPr>
          </p:nvSpPr>
          <p:spPr>
            <a:xfrm>
              <a:off x="11963" y="531"/>
              <a:ext cx="113" cy="567"/>
            </a:xfrm>
            <a:prstGeom prst="rect">
              <a:avLst/>
            </a:prstGeom>
            <a:solidFill>
              <a:schemeClr val="dk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5"/>
              </p:custDataLst>
            </p:nvPr>
          </p:nvSpPr>
          <p:spPr>
            <a:xfrm>
              <a:off x="2664" y="969"/>
              <a:ext cx="9252" cy="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dirty="0">
                <a:solidFill>
                  <a:schemeClr val="dk1"/>
                </a:solidFill>
              </a:endParaRPr>
            </a:p>
          </p:txBody>
        </p:sp>
      </p:grpSp>
      <p:sp>
        <p:nvSpPr>
          <p:cNvPr id="29" name="文本框 28"/>
          <p:cNvSpPr txBox="1"/>
          <p:nvPr>
            <p:custDataLst>
              <p:tags r:id="rId6"/>
            </p:custDataLst>
          </p:nvPr>
        </p:nvSpPr>
        <p:spPr>
          <a:xfrm>
            <a:off x="3159125" y="51435"/>
            <a:ext cx="4088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空中乘务员</a:t>
            </a:r>
            <a:r>
              <a:rPr lang="zh-CN" alt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岗位职责</a:t>
            </a:r>
            <a:endParaRPr lang="zh-CN" altLang="en-US" sz="3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076" name="Picture 4" descr="C:\Users\Administrator\Desktop\1627201594355-ckt-抠图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1675" y="83392"/>
            <a:ext cx="1163186" cy="611708"/>
          </a:xfrm>
          <a:prstGeom prst="rect">
            <a:avLst/>
          </a:prstGeom>
          <a:noFill/>
        </p:spPr>
      </p:pic>
      <p:sp>
        <p:nvSpPr>
          <p:cNvPr id="2" name="文本框 1"/>
          <p:cNvSpPr txBox="1"/>
          <p:nvPr/>
        </p:nvSpPr>
        <p:spPr>
          <a:xfrm>
            <a:off x="6372225" y="4083685"/>
            <a:ext cx="209042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>
                <a:solidFill>
                  <a:schemeClr val="bg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（照片来自网络）</a:t>
            </a:r>
            <a:endParaRPr lang="zh-CN" altLang="en-US" sz="1000">
              <a:solidFill>
                <a:schemeClr val="bg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8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140000" y="60000"/>
                                    </p:animScale>
                                    <p:animScale>
                                      <p:cBhvr>
                                        <p:cTn id="7" dur="62" fill="hold">
                                          <p:stCondLst>
                                            <p:cond delay="18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40000" y="60000"/>
                                      <p:to x="80000" y="120000"/>
                                    </p:animScale>
                                    <p:animScale>
                                      <p:cBhvr>
                                        <p:cTn id="8" dur="187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80000" y="120000"/>
                                      <p:to x="120000" y="80000"/>
                                    </p:animScale>
                                    <p:animScale>
                                      <p:cBhvr>
                                        <p:cTn id="9" dur="187" fill="hold">
                                          <p:stCondLst>
                                            <p:cond delay="4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20000" y="80000"/>
                                      <p:to x="90000" y="110000"/>
                                    </p:animScale>
                                    <p:animScale>
                                      <p:cBhvr>
                                        <p:cTn id="10" dur="187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90000" y="110000"/>
                                      <p:to x="105000" y="95000"/>
                                    </p:animScale>
                                    <p:animScale>
                                      <p:cBhvr>
                                        <p:cTn id="11" dur="187" fill="hold">
                                          <p:stCondLst>
                                            <p:cond delay="813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5000" y="95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s://img0.baidu.com/it/u=1290874304,1103426506&amp;fm=26&amp;fmt=auto&amp;gp=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4711700"/>
            <a:ext cx="9144000" cy="451485"/>
          </a:xfrm>
          <a:prstGeom prst="rect">
            <a:avLst/>
          </a:prstGeom>
          <a:noFill/>
        </p:spPr>
      </p:pic>
      <p:sp>
        <p:nvSpPr>
          <p:cNvPr id="7" name="文本框 6"/>
          <p:cNvSpPr txBox="1"/>
          <p:nvPr/>
        </p:nvSpPr>
        <p:spPr>
          <a:xfrm>
            <a:off x="538480" y="843280"/>
            <a:ext cx="8204835" cy="36734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 fontAlgn="auto">
              <a:lnSpc>
                <a:spcPct val="140000"/>
              </a:lnSpc>
            </a:pPr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招聘要求：</a:t>
            </a:r>
            <a:endParaRPr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40000"/>
              </a:lnSpc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一、</a:t>
            </a:r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性别:男女不限</a:t>
            </a: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endParaRPr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40000"/>
              </a:lnSpc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二、</a:t>
            </a:r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学历:大学专科及以上学历(含在读),在读学生须可即刻离校参加公司培训、实习等工作</a:t>
            </a: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endParaRPr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40000"/>
              </a:lnSpc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三、</a:t>
            </a:r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专业:专业不限,英语及其他小语种专业优先、舞蹈及表演类专业优先、播音主持专业优先、空中乘务专业优先</a:t>
            </a: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endParaRPr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40000"/>
              </a:lnSpc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四、</a:t>
            </a:r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年龄:大专及本科要求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18-25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周岁（</a:t>
            </a:r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1999.1.1以后出生</a:t>
            </a: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,硕士要求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18-27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周岁（</a:t>
            </a:r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1997.1.1以后出生</a:t>
            </a: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）；</a:t>
            </a:r>
            <a:endParaRPr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40000"/>
              </a:lnSpc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五、</a:t>
            </a:r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身高:女：168-175cm</a:t>
            </a: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男：178-185cm</a:t>
            </a: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endParaRPr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40000"/>
              </a:lnSpc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六、</a:t>
            </a:r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体重:女[身高(cm)-110(cm)](kg)(1± 10%)</a:t>
            </a: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男[身高(cm)-105(cm)](kg)(1± 10%)</a:t>
            </a: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endParaRPr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40000"/>
              </a:lnSpc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七、</a:t>
            </a:r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五官端正,身材匀称,肤色健康,普通话标准</a:t>
            </a: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endParaRPr 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40000"/>
              </a:lnSpc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八、矫正视力0.7以上(C字表视力标准)</a:t>
            </a:r>
            <a:endParaRPr 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40000"/>
              </a:lnSpc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九、</a:t>
            </a:r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符合中国民用航空局颁布的相关体检标准、背景调查要求</a:t>
            </a: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endParaRPr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40000"/>
              </a:lnSpc>
            </a:pPr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优先条件：</a:t>
            </a:r>
            <a:endParaRPr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4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语言特长:英语能力达到CET-4及以上者优先,有良好的英语口语能力者优先,有小语种特长者优先</a:t>
            </a: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endParaRPr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4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礼仪经验:有大型赛事礼仪保障经验优先,会议活动礼仪保障经验优先</a:t>
            </a: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endParaRPr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4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文艺特长:舞蹈(不限舞种)专业8级或专业学习6年及以上优先,乐器(不限乐器)专业8级或专业学习6年及以上者优先</a:t>
            </a: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endParaRPr 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632700" y="200025"/>
            <a:ext cx="1473200" cy="568960"/>
            <a:chOff x="8538" y="5636"/>
            <a:chExt cx="5722" cy="1865"/>
          </a:xfrm>
        </p:grpSpPr>
        <p:sp>
          <p:nvSpPr>
            <p:cNvPr id="13" name="矩形 12"/>
            <p:cNvSpPr/>
            <p:nvPr>
              <p:custDataLst>
                <p:tags r:id="rId2"/>
              </p:custDataLst>
            </p:nvPr>
          </p:nvSpPr>
          <p:spPr>
            <a:xfrm>
              <a:off x="8538" y="6543"/>
              <a:ext cx="1815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>
              <a:off x="12351" y="6543"/>
              <a:ext cx="1909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53" y="5636"/>
              <a:ext cx="2021" cy="1865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7452360" y="264795"/>
            <a:ext cx="215900" cy="504190"/>
            <a:chOff x="11736" y="417"/>
            <a:chExt cx="340" cy="794"/>
          </a:xfrm>
        </p:grpSpPr>
        <p:sp>
          <p:nvSpPr>
            <p:cNvPr id="3" name="矩形 2"/>
            <p:cNvSpPr/>
            <p:nvPr>
              <p:custDataLst>
                <p:tags r:id="rId5"/>
              </p:custDataLst>
            </p:nvPr>
          </p:nvSpPr>
          <p:spPr>
            <a:xfrm>
              <a:off x="11736" y="417"/>
              <a:ext cx="113" cy="79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3" name="矩形 22"/>
            <p:cNvSpPr/>
            <p:nvPr>
              <p:custDataLst>
                <p:tags r:id="rId6"/>
              </p:custDataLst>
            </p:nvPr>
          </p:nvSpPr>
          <p:spPr>
            <a:xfrm>
              <a:off x="11963" y="531"/>
              <a:ext cx="113" cy="567"/>
            </a:xfrm>
            <a:prstGeom prst="rect">
              <a:avLst/>
            </a:prstGeom>
            <a:solidFill>
              <a:schemeClr val="dk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1856740" y="-185"/>
            <a:ext cx="5452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空中乘务员定制班招聘</a:t>
            </a:r>
            <a:r>
              <a:rPr lang="zh-CN" alt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标准</a:t>
            </a:r>
            <a:endParaRPr lang="zh-CN" altLang="en-US" sz="3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076" name="Picture 4" descr="C:\Users\Administrator\Desktop\1627201594355-ckt-抠图.pn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9875" y="124032"/>
            <a:ext cx="1163186" cy="611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>
            <p:custDataLst>
              <p:tags r:id="rId1"/>
            </p:custDataLst>
          </p:nvPr>
        </p:nvSpPr>
        <p:spPr>
          <a:xfrm>
            <a:off x="0" y="4754880"/>
            <a:ext cx="9144000" cy="3917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schemeClr val="lt1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452360" y="264795"/>
            <a:ext cx="215900" cy="504190"/>
            <a:chOff x="11736" y="417"/>
            <a:chExt cx="340" cy="794"/>
          </a:xfrm>
        </p:grpSpPr>
        <p:sp>
          <p:nvSpPr>
            <p:cNvPr id="26" name="矩形 25"/>
            <p:cNvSpPr/>
            <p:nvPr>
              <p:custDataLst>
                <p:tags r:id="rId2"/>
              </p:custDataLst>
            </p:nvPr>
          </p:nvSpPr>
          <p:spPr>
            <a:xfrm>
              <a:off x="11736" y="417"/>
              <a:ext cx="113" cy="79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3"/>
              </p:custDataLst>
            </p:nvPr>
          </p:nvSpPr>
          <p:spPr>
            <a:xfrm>
              <a:off x="11963" y="531"/>
              <a:ext cx="113" cy="567"/>
            </a:xfrm>
            <a:prstGeom prst="rect">
              <a:avLst/>
            </a:prstGeom>
            <a:solidFill>
              <a:schemeClr val="dk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29" name="文本框 28"/>
          <p:cNvSpPr txBox="1"/>
          <p:nvPr>
            <p:custDataLst>
              <p:tags r:id="rId4"/>
            </p:custDataLst>
          </p:nvPr>
        </p:nvSpPr>
        <p:spPr>
          <a:xfrm>
            <a:off x="1815465" y="0"/>
            <a:ext cx="5564505" cy="4984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空中乘务员</a:t>
            </a:r>
            <a:r>
              <a:rPr lang="zh-CN" sz="3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福利待遇</a:t>
            </a:r>
            <a:r>
              <a: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与晋升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076" name="Picture 4" descr="C:\Users\Administrator\Desktop\1627201594355-ckt-抠图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85" y="123397"/>
            <a:ext cx="1163186" cy="611708"/>
          </a:xfrm>
          <a:prstGeom prst="rect">
            <a:avLst/>
          </a:prstGeom>
          <a:noFill/>
        </p:spPr>
      </p:pic>
      <p:grpSp>
        <p:nvGrpSpPr>
          <p:cNvPr id="9" name="组合 8"/>
          <p:cNvGrpSpPr/>
          <p:nvPr/>
        </p:nvGrpSpPr>
        <p:grpSpPr>
          <a:xfrm>
            <a:off x="1431290" y="921385"/>
            <a:ext cx="7520357" cy="2057400"/>
            <a:chOff x="2040" y="1897"/>
            <a:chExt cx="10950" cy="3240"/>
          </a:xfrm>
        </p:grpSpPr>
        <p:sp>
          <p:nvSpPr>
            <p:cNvPr id="23" name="Arrow: Chevron 36"/>
            <p:cNvSpPr/>
            <p:nvPr>
              <p:custDataLst>
                <p:tags r:id="rId7"/>
              </p:custDataLst>
            </p:nvPr>
          </p:nvSpPr>
          <p:spPr>
            <a:xfrm>
              <a:off x="10261" y="3258"/>
              <a:ext cx="2457" cy="518"/>
            </a:xfrm>
            <a:prstGeom prst="chevron">
              <a:avLst/>
            </a:prstGeom>
            <a:solidFill>
              <a:srgbClr val="2959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ExtraLight" panose="02020200000000000000" pitchFamily="18" charset="-122"/>
                  <a:ea typeface="思源宋体 ExtraLight" panose="02020200000000000000" pitchFamily="18" charset="-122"/>
                </a:rPr>
                <a:t>主任乘务长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ExtraLight" panose="02020200000000000000" pitchFamily="18" charset="-122"/>
                <a:ea typeface="思源宋体 ExtraLight" panose="02020200000000000000" pitchFamily="18" charset="-122"/>
              </a:endParaRPr>
            </a:p>
          </p:txBody>
        </p:sp>
        <p:sp>
          <p:nvSpPr>
            <p:cNvPr id="22" name="Arrow: Chevron 36"/>
            <p:cNvSpPr/>
            <p:nvPr>
              <p:custDataLst>
                <p:tags r:id="rId8"/>
              </p:custDataLst>
            </p:nvPr>
          </p:nvSpPr>
          <p:spPr>
            <a:xfrm>
              <a:off x="7527" y="3266"/>
              <a:ext cx="2457" cy="494"/>
            </a:xfrm>
            <a:prstGeom prst="chevron">
              <a:avLst/>
            </a:prstGeom>
            <a:solidFill>
              <a:srgbClr val="2959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ExtraLight" panose="02020200000000000000" pitchFamily="18" charset="-122"/>
                  <a:ea typeface="思源宋体 ExtraLight" panose="02020200000000000000" pitchFamily="18" charset="-122"/>
                </a:rPr>
                <a:t>区域乘务长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ExtraLight" panose="02020200000000000000" pitchFamily="18" charset="-122"/>
                <a:ea typeface="思源宋体 ExtraLight" panose="02020200000000000000" pitchFamily="18" charset="-122"/>
              </a:endParaRPr>
            </a:p>
          </p:txBody>
        </p:sp>
        <p:sp>
          <p:nvSpPr>
            <p:cNvPr id="21" name="Arrow: Chevron 36"/>
            <p:cNvSpPr/>
            <p:nvPr>
              <p:custDataLst>
                <p:tags r:id="rId9"/>
              </p:custDataLst>
            </p:nvPr>
          </p:nvSpPr>
          <p:spPr>
            <a:xfrm>
              <a:off x="4793" y="3266"/>
              <a:ext cx="2457" cy="515"/>
            </a:xfrm>
            <a:prstGeom prst="chevron">
              <a:avLst/>
            </a:prstGeom>
            <a:solidFill>
              <a:srgbClr val="2959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ExtraLight" panose="02020200000000000000" pitchFamily="18" charset="-122"/>
                  <a:ea typeface="思源宋体 ExtraLight" panose="02020200000000000000" pitchFamily="18" charset="-122"/>
                </a:rPr>
                <a:t>两舱乘务员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ExtraLight" panose="02020200000000000000" pitchFamily="18" charset="-122"/>
                <a:ea typeface="思源宋体 ExtraLight" panose="02020200000000000000" pitchFamily="18" charset="-122"/>
              </a:endParaRPr>
            </a:p>
          </p:txBody>
        </p:sp>
        <p:sp>
          <p:nvSpPr>
            <p:cNvPr id="20" name="Arrow: Chevron 35"/>
            <p:cNvSpPr/>
            <p:nvPr>
              <p:custDataLst>
                <p:tags r:id="rId10"/>
              </p:custDataLst>
            </p:nvPr>
          </p:nvSpPr>
          <p:spPr>
            <a:xfrm>
              <a:off x="2040" y="3258"/>
              <a:ext cx="2476" cy="523"/>
            </a:xfrm>
            <a:prstGeom prst="chevron">
              <a:avLst/>
            </a:prstGeom>
            <a:solidFill>
              <a:srgbClr val="2959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ExtraLight" panose="02020200000000000000" pitchFamily="18" charset="-122"/>
                  <a:ea typeface="思源宋体 ExtraLight" panose="02020200000000000000" pitchFamily="18" charset="-122"/>
                </a:rPr>
                <a:t>普通乘务员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ExtraLight" panose="02020200000000000000" pitchFamily="18" charset="-122"/>
                <a:ea typeface="思源宋体 ExtraLight" panose="02020200000000000000" pitchFamily="18" charset="-122"/>
              </a:endParaRPr>
            </a:p>
          </p:txBody>
        </p:sp>
        <p:sp>
          <p:nvSpPr>
            <p:cNvPr id="4" name="文本框 3"/>
            <p:cNvSpPr txBox="1"/>
            <p:nvPr>
              <p:custDataLst>
                <p:tags r:id="rId11"/>
              </p:custDataLst>
            </p:nvPr>
          </p:nvSpPr>
          <p:spPr>
            <a:xfrm>
              <a:off x="2838" y="3839"/>
              <a:ext cx="4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/>
            </a:p>
          </p:txBody>
        </p:sp>
        <p:cxnSp>
          <p:nvCxnSpPr>
            <p:cNvPr id="72" name="Straight Connector 46"/>
            <p:cNvCxnSpPr/>
            <p:nvPr>
              <p:custDataLst>
                <p:tags r:id="rId12"/>
              </p:custDataLst>
            </p:nvPr>
          </p:nvCxnSpPr>
          <p:spPr>
            <a:xfrm flipV="1">
              <a:off x="3165" y="2670"/>
              <a:ext cx="0" cy="588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46"/>
            <p:cNvCxnSpPr/>
            <p:nvPr>
              <p:custDataLst>
                <p:tags r:id="rId13"/>
              </p:custDataLst>
            </p:nvPr>
          </p:nvCxnSpPr>
          <p:spPr>
            <a:xfrm flipV="1">
              <a:off x="6066" y="3781"/>
              <a:ext cx="0" cy="588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46"/>
            <p:cNvCxnSpPr/>
            <p:nvPr>
              <p:custDataLst>
                <p:tags r:id="rId14"/>
              </p:custDataLst>
            </p:nvPr>
          </p:nvCxnSpPr>
          <p:spPr>
            <a:xfrm flipV="1">
              <a:off x="8787" y="2691"/>
              <a:ext cx="0" cy="588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46"/>
            <p:cNvCxnSpPr/>
            <p:nvPr>
              <p:custDataLst>
                <p:tags r:id="rId15"/>
              </p:custDataLst>
            </p:nvPr>
          </p:nvCxnSpPr>
          <p:spPr>
            <a:xfrm flipV="1">
              <a:off x="11490" y="3781"/>
              <a:ext cx="0" cy="588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35"/>
            <p:cNvSpPr txBox="1"/>
            <p:nvPr>
              <p:custDataLst>
                <p:tags r:id="rId16"/>
              </p:custDataLst>
            </p:nvPr>
          </p:nvSpPr>
          <p:spPr>
            <a:xfrm>
              <a:off x="2210" y="1897"/>
              <a:ext cx="278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月收入</a:t>
              </a:r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12000+</a:t>
              </a:r>
              <a:endPara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7" name="文本框 36"/>
            <p:cNvSpPr txBox="1"/>
            <p:nvPr>
              <p:custDataLst>
                <p:tags r:id="rId17"/>
              </p:custDataLst>
            </p:nvPr>
          </p:nvSpPr>
          <p:spPr>
            <a:xfrm>
              <a:off x="4975" y="4505"/>
              <a:ext cx="268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月收入</a:t>
              </a:r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14000+</a:t>
              </a:r>
              <a:endPara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8" name="文本框 37"/>
            <p:cNvSpPr txBox="1"/>
            <p:nvPr>
              <p:custDataLst>
                <p:tags r:id="rId18"/>
              </p:custDataLst>
            </p:nvPr>
          </p:nvSpPr>
          <p:spPr>
            <a:xfrm>
              <a:off x="7534" y="1897"/>
              <a:ext cx="272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月收入</a:t>
              </a:r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16000+</a:t>
              </a:r>
              <a:endPara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9" name="文本框 38"/>
            <p:cNvSpPr txBox="1"/>
            <p:nvPr>
              <p:custDataLst>
                <p:tags r:id="rId19"/>
              </p:custDataLst>
            </p:nvPr>
          </p:nvSpPr>
          <p:spPr>
            <a:xfrm>
              <a:off x="9985" y="4557"/>
              <a:ext cx="300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年薪</a:t>
              </a:r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28-35</a:t>
              </a: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万</a:t>
              </a: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不等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70" name="flying-aeroplane-top-view_17266"/>
          <p:cNvSpPr>
            <a:spLocks noChangeAspect="1"/>
          </p:cNvSpPr>
          <p:nvPr>
            <p:custDataLst>
              <p:tags r:id="rId20"/>
            </p:custDataLst>
          </p:nvPr>
        </p:nvSpPr>
        <p:spPr bwMode="auto">
          <a:xfrm rot="5400000">
            <a:off x="372745" y="1441450"/>
            <a:ext cx="695960" cy="1082675"/>
          </a:xfrm>
          <a:custGeom>
            <a:avLst/>
            <a:gdLst>
              <a:gd name="T0" fmla="*/ 121 w 210"/>
              <a:gd name="T1" fmla="*/ 137 h 256"/>
              <a:gd name="T2" fmla="*/ 122 w 210"/>
              <a:gd name="T3" fmla="*/ 137 h 256"/>
              <a:gd name="T4" fmla="*/ 210 w 210"/>
              <a:gd name="T5" fmla="*/ 167 h 256"/>
              <a:gd name="T6" fmla="*/ 208 w 210"/>
              <a:gd name="T7" fmla="*/ 138 h 256"/>
              <a:gd name="T8" fmla="*/ 121 w 210"/>
              <a:gd name="T9" fmla="*/ 80 h 256"/>
              <a:gd name="T10" fmla="*/ 121 w 210"/>
              <a:gd name="T11" fmla="*/ 17 h 256"/>
              <a:gd name="T12" fmla="*/ 101 w 210"/>
              <a:gd name="T13" fmla="*/ 0 h 256"/>
              <a:gd name="T14" fmla="*/ 82 w 210"/>
              <a:gd name="T15" fmla="*/ 17 h 256"/>
              <a:gd name="T16" fmla="*/ 82 w 210"/>
              <a:gd name="T17" fmla="*/ 83 h 256"/>
              <a:gd name="T18" fmla="*/ 82 w 210"/>
              <a:gd name="T19" fmla="*/ 83 h 256"/>
              <a:gd name="T20" fmla="*/ 2 w 210"/>
              <a:gd name="T21" fmla="*/ 138 h 256"/>
              <a:gd name="T22" fmla="*/ 0 w 210"/>
              <a:gd name="T23" fmla="*/ 170 h 256"/>
              <a:gd name="T24" fmla="*/ 82 w 210"/>
              <a:gd name="T25" fmla="*/ 139 h 256"/>
              <a:gd name="T26" fmla="*/ 82 w 210"/>
              <a:gd name="T27" fmla="*/ 215 h 256"/>
              <a:gd name="T28" fmla="*/ 82 w 210"/>
              <a:gd name="T29" fmla="*/ 215 h 256"/>
              <a:gd name="T30" fmla="*/ 53 w 210"/>
              <a:gd name="T31" fmla="*/ 235 h 256"/>
              <a:gd name="T32" fmla="*/ 53 w 210"/>
              <a:gd name="T33" fmla="*/ 256 h 256"/>
              <a:gd name="T34" fmla="*/ 94 w 210"/>
              <a:gd name="T35" fmla="*/ 242 h 256"/>
              <a:gd name="T36" fmla="*/ 111 w 210"/>
              <a:gd name="T37" fmla="*/ 242 h 256"/>
              <a:gd name="T38" fmla="*/ 153 w 210"/>
              <a:gd name="T39" fmla="*/ 255 h 256"/>
              <a:gd name="T40" fmla="*/ 153 w 210"/>
              <a:gd name="T41" fmla="*/ 236 h 256"/>
              <a:gd name="T42" fmla="*/ 121 w 210"/>
              <a:gd name="T43" fmla="*/ 215 h 256"/>
              <a:gd name="T44" fmla="*/ 121 w 210"/>
              <a:gd name="T45" fmla="*/ 137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10" h="256">
                <a:moveTo>
                  <a:pt x="121" y="137"/>
                </a:moveTo>
                <a:cubicBezTo>
                  <a:pt x="122" y="137"/>
                  <a:pt x="122" y="137"/>
                  <a:pt x="122" y="137"/>
                </a:cubicBezTo>
                <a:cubicBezTo>
                  <a:pt x="210" y="167"/>
                  <a:pt x="210" y="167"/>
                  <a:pt x="210" y="167"/>
                </a:cubicBezTo>
                <a:cubicBezTo>
                  <a:pt x="208" y="138"/>
                  <a:pt x="208" y="138"/>
                  <a:pt x="208" y="138"/>
                </a:cubicBezTo>
                <a:cubicBezTo>
                  <a:pt x="121" y="80"/>
                  <a:pt x="121" y="80"/>
                  <a:pt x="121" y="80"/>
                </a:cubicBezTo>
                <a:cubicBezTo>
                  <a:pt x="121" y="17"/>
                  <a:pt x="121" y="17"/>
                  <a:pt x="121" y="17"/>
                </a:cubicBezTo>
                <a:cubicBezTo>
                  <a:pt x="121" y="8"/>
                  <a:pt x="112" y="0"/>
                  <a:pt x="101" y="0"/>
                </a:cubicBezTo>
                <a:cubicBezTo>
                  <a:pt x="91" y="0"/>
                  <a:pt x="82" y="8"/>
                  <a:pt x="82" y="17"/>
                </a:cubicBezTo>
                <a:cubicBezTo>
                  <a:pt x="82" y="83"/>
                  <a:pt x="82" y="83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2" y="138"/>
                  <a:pt x="2" y="138"/>
                  <a:pt x="2" y="138"/>
                </a:cubicBezTo>
                <a:cubicBezTo>
                  <a:pt x="0" y="170"/>
                  <a:pt x="0" y="170"/>
                  <a:pt x="0" y="170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2" y="215"/>
                  <a:pt x="82" y="215"/>
                  <a:pt x="82" y="215"/>
                </a:cubicBezTo>
                <a:cubicBezTo>
                  <a:pt x="82" y="215"/>
                  <a:pt x="82" y="215"/>
                  <a:pt x="82" y="215"/>
                </a:cubicBezTo>
                <a:cubicBezTo>
                  <a:pt x="53" y="235"/>
                  <a:pt x="53" y="235"/>
                  <a:pt x="53" y="235"/>
                </a:cubicBezTo>
                <a:cubicBezTo>
                  <a:pt x="53" y="256"/>
                  <a:pt x="53" y="256"/>
                  <a:pt x="53" y="256"/>
                </a:cubicBezTo>
                <a:cubicBezTo>
                  <a:pt x="94" y="242"/>
                  <a:pt x="94" y="242"/>
                  <a:pt x="94" y="242"/>
                </a:cubicBezTo>
                <a:cubicBezTo>
                  <a:pt x="111" y="242"/>
                  <a:pt x="111" y="242"/>
                  <a:pt x="111" y="242"/>
                </a:cubicBezTo>
                <a:cubicBezTo>
                  <a:pt x="153" y="255"/>
                  <a:pt x="153" y="255"/>
                  <a:pt x="153" y="255"/>
                </a:cubicBezTo>
                <a:cubicBezTo>
                  <a:pt x="153" y="236"/>
                  <a:pt x="153" y="236"/>
                  <a:pt x="153" y="236"/>
                </a:cubicBezTo>
                <a:cubicBezTo>
                  <a:pt x="121" y="215"/>
                  <a:pt x="121" y="215"/>
                  <a:pt x="121" y="215"/>
                </a:cubicBezTo>
                <a:cubicBezTo>
                  <a:pt x="121" y="137"/>
                  <a:pt x="121" y="137"/>
                  <a:pt x="121" y="137"/>
                </a:cubicBezTo>
                <a:close/>
              </a:path>
            </a:pathLst>
          </a:custGeom>
          <a:solidFill>
            <a:srgbClr val="2959A0"/>
          </a:solidFill>
          <a:ln>
            <a:noFill/>
          </a:ln>
        </p:spPr>
      </p:sp>
      <p:pic>
        <p:nvPicPr>
          <p:cNvPr id="42" name="图片 41" descr="R-C (3)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207645" y="3003550"/>
            <a:ext cx="2346960" cy="1451610"/>
          </a:xfrm>
          <a:prstGeom prst="rect">
            <a:avLst/>
          </a:prstGeom>
        </p:spPr>
      </p:pic>
      <p:sp>
        <p:nvSpPr>
          <p:cNvPr id="43" name="文本框 42"/>
          <p:cNvSpPr txBox="1"/>
          <p:nvPr>
            <p:custDataLst>
              <p:tags r:id="rId23"/>
            </p:custDataLst>
          </p:nvPr>
        </p:nvSpPr>
        <p:spPr>
          <a:xfrm>
            <a:off x="35560" y="4758690"/>
            <a:ext cx="91567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      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工作稳定可以到退休：工作年限越长，工资越高，升职越快！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24"/>
          <a:stretch>
            <a:fillRect/>
          </a:stretch>
        </p:blipFill>
        <p:spPr>
          <a:xfrm>
            <a:off x="2627630" y="3310890"/>
            <a:ext cx="1197610" cy="11601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3996055" y="3796030"/>
            <a:ext cx="4572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其他福利待遇：过夜费约为150/班；五险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一金；免费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折扣机票；带薪年假；节假福利；住房补贴、交通补贴、全勤奖、带薪年假、工会福利、生日红包、夏冬补贴、过节费等。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9983 -4.07407E-6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>
            <p:custDataLst>
              <p:tags r:id="rId1"/>
            </p:custDataLst>
          </p:nvPr>
        </p:nvSpPr>
        <p:spPr>
          <a:xfrm>
            <a:off x="1096010" y="1530350"/>
            <a:ext cx="2853055" cy="2396490"/>
          </a:xfrm>
          <a:prstGeom prst="hexagon">
            <a:avLst>
              <a:gd name="adj" fmla="val 25014"/>
              <a:gd name="vf" fmla="val 115470"/>
            </a:avLst>
          </a:prstGeom>
          <a:solidFill>
            <a:srgbClr val="1F7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zh-CN" altLang="en-US" sz="14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</a:t>
            </a:r>
            <a:r>
              <a:rPr lang="en-US" altLang="zh-CN" sz="14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14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4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飞行时间</a:t>
            </a:r>
            <a:endParaRPr lang="zh-CN" altLang="en-US" sz="100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</a:pPr>
            <a:endParaRPr lang="zh-CN" altLang="en-US" sz="100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2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按照民航局最新规定（R5），空乘人员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每月飞行时间不得超过1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0小时，每年不超过1100小时，</a:t>
            </a:r>
            <a:r>
              <a:rPr lang="zh-CN" altLang="en-US" sz="12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具体由各航空公司根据航班任务合理安排。一般来说，每执勤3-4天休息2天，每月飞行时间浮动不大，一般在80-90小时</a:t>
            </a:r>
            <a:endParaRPr lang="zh-CN" altLang="en-US" sz="120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六边形 11"/>
          <p:cNvSpPr/>
          <p:nvPr>
            <p:custDataLst>
              <p:tags r:id="rId2"/>
            </p:custDataLst>
          </p:nvPr>
        </p:nvSpPr>
        <p:spPr>
          <a:xfrm>
            <a:off x="4070985" y="1071245"/>
            <a:ext cx="922655" cy="823595"/>
          </a:xfrm>
          <a:prstGeom prst="hexagon">
            <a:avLst/>
          </a:prstGeom>
          <a:solidFill>
            <a:srgbClr val="63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六边形 12"/>
          <p:cNvSpPr/>
          <p:nvPr>
            <p:custDataLst>
              <p:tags r:id="rId3"/>
            </p:custDataLst>
          </p:nvPr>
        </p:nvSpPr>
        <p:spPr>
          <a:xfrm>
            <a:off x="825500" y="2859855"/>
            <a:ext cx="270510" cy="238125"/>
          </a:xfrm>
          <a:prstGeom prst="hexagon">
            <a:avLst/>
          </a:prstGeom>
          <a:solidFill>
            <a:srgbClr val="CBE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4" name="六边形 13"/>
          <p:cNvSpPr/>
          <p:nvPr>
            <p:custDataLst>
              <p:tags r:id="rId4"/>
            </p:custDataLst>
          </p:nvPr>
        </p:nvSpPr>
        <p:spPr>
          <a:xfrm>
            <a:off x="4711065" y="1259205"/>
            <a:ext cx="2775585" cy="2149475"/>
          </a:xfrm>
          <a:prstGeom prst="hexagon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二、特殊航班</a:t>
            </a:r>
            <a:endParaRPr lang="zh-CN" altLang="en-US" sz="14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endParaRPr lang="zh-CN" altLang="en-US" sz="12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12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执行特殊航班（如国际航班、高原航班、减员航班、夜航等）或遇法定节假日执勤时，小时费及过夜费标准更高（或有不同程度的补贴）。国内过夜费150元/天、小国际40美金/天、夜航80-120美金/天不等。</a:t>
            </a:r>
            <a:endParaRPr lang="zh-CN" altLang="en-US" sz="12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六边形 15"/>
          <p:cNvSpPr/>
          <p:nvPr>
            <p:custDataLst>
              <p:tags r:id="rId5"/>
            </p:custDataLst>
          </p:nvPr>
        </p:nvSpPr>
        <p:spPr>
          <a:xfrm>
            <a:off x="3275965" y="3853815"/>
            <a:ext cx="823595" cy="776605"/>
          </a:xfrm>
          <a:prstGeom prst="hexagon">
            <a:avLst/>
          </a:prstGeom>
          <a:solidFill>
            <a:srgbClr val="63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lt1"/>
              </a:solidFill>
            </a:endParaRPr>
          </a:p>
        </p:txBody>
      </p:sp>
      <p:sp>
        <p:nvSpPr>
          <p:cNvPr id="17" name="六边形 16"/>
          <p:cNvSpPr/>
          <p:nvPr>
            <p:custDataLst>
              <p:tags r:id="rId6"/>
            </p:custDataLst>
          </p:nvPr>
        </p:nvSpPr>
        <p:spPr>
          <a:xfrm>
            <a:off x="6435725" y="3528695"/>
            <a:ext cx="231775" cy="192405"/>
          </a:xfrm>
          <a:prstGeom prst="hexagon">
            <a:avLst/>
          </a:prstGeom>
          <a:solidFill>
            <a:srgbClr val="CBE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lt1"/>
              </a:solidFill>
            </a:endParaRPr>
          </a:p>
        </p:txBody>
      </p:sp>
      <p:sp>
        <p:nvSpPr>
          <p:cNvPr id="18" name="六边形 17"/>
          <p:cNvSpPr/>
          <p:nvPr>
            <p:custDataLst>
              <p:tags r:id="rId7"/>
            </p:custDataLst>
          </p:nvPr>
        </p:nvSpPr>
        <p:spPr>
          <a:xfrm>
            <a:off x="8027035" y="1530350"/>
            <a:ext cx="424180" cy="381635"/>
          </a:xfrm>
          <a:prstGeom prst="hexagon">
            <a:avLst/>
          </a:prstGeom>
          <a:solidFill>
            <a:srgbClr val="CBE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lt1"/>
              </a:solidFill>
            </a:endParaRPr>
          </a:p>
        </p:txBody>
      </p:sp>
      <p:sp>
        <p:nvSpPr>
          <p:cNvPr id="25" name="矩形 24"/>
          <p:cNvSpPr/>
          <p:nvPr>
            <p:custDataLst>
              <p:tags r:id="rId8"/>
            </p:custDataLst>
          </p:nvPr>
        </p:nvSpPr>
        <p:spPr>
          <a:xfrm>
            <a:off x="0" y="4754880"/>
            <a:ext cx="9144000" cy="3917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schemeClr val="lt1"/>
              </a:solidFill>
            </a:endParaRPr>
          </a:p>
        </p:txBody>
      </p:sp>
      <p:sp>
        <p:nvSpPr>
          <p:cNvPr id="19" name="六边形 18"/>
          <p:cNvSpPr/>
          <p:nvPr>
            <p:custDataLst>
              <p:tags r:id="rId9"/>
            </p:custDataLst>
          </p:nvPr>
        </p:nvSpPr>
        <p:spPr>
          <a:xfrm>
            <a:off x="7050405" y="3853815"/>
            <a:ext cx="774065" cy="610235"/>
          </a:xfrm>
          <a:prstGeom prst="hexagon">
            <a:avLst/>
          </a:prstGeom>
          <a:solidFill>
            <a:srgbClr val="CBE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lt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2445" y="4782185"/>
            <a:ext cx="3032125" cy="32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月薪过万</a:t>
            </a:r>
            <a:r>
              <a:rPr lang="en-US" altLang="zh-CN" sz="15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15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周游世界</a:t>
            </a:r>
            <a:endParaRPr lang="zh-CN" altLang="en-US" sz="15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452360" y="264795"/>
            <a:ext cx="215900" cy="504190"/>
            <a:chOff x="11736" y="417"/>
            <a:chExt cx="340" cy="794"/>
          </a:xfrm>
        </p:grpSpPr>
        <p:sp>
          <p:nvSpPr>
            <p:cNvPr id="26" name="矩形 25"/>
            <p:cNvSpPr/>
            <p:nvPr>
              <p:custDataLst>
                <p:tags r:id="rId10"/>
              </p:custDataLst>
            </p:nvPr>
          </p:nvSpPr>
          <p:spPr>
            <a:xfrm>
              <a:off x="11736" y="417"/>
              <a:ext cx="113" cy="79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11"/>
              </p:custDataLst>
            </p:nvPr>
          </p:nvSpPr>
          <p:spPr>
            <a:xfrm>
              <a:off x="11963" y="531"/>
              <a:ext cx="113" cy="567"/>
            </a:xfrm>
            <a:prstGeom prst="rect">
              <a:avLst/>
            </a:prstGeom>
            <a:solidFill>
              <a:schemeClr val="dk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29" name="文本框 28"/>
          <p:cNvSpPr txBox="1"/>
          <p:nvPr>
            <p:custDataLst>
              <p:tags r:id="rId12"/>
            </p:custDataLst>
          </p:nvPr>
        </p:nvSpPr>
        <p:spPr>
          <a:xfrm>
            <a:off x="1835785" y="19050"/>
            <a:ext cx="5564505" cy="4984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空中乘务员</a:t>
            </a: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工作时间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（例）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0" name="六边形 29"/>
          <p:cNvSpPr/>
          <p:nvPr>
            <p:custDataLst>
              <p:tags r:id="rId13"/>
            </p:custDataLst>
          </p:nvPr>
        </p:nvSpPr>
        <p:spPr>
          <a:xfrm>
            <a:off x="2771140" y="1131570"/>
            <a:ext cx="363220" cy="322580"/>
          </a:xfrm>
          <a:prstGeom prst="hexagon">
            <a:avLst/>
          </a:prstGeom>
          <a:solidFill>
            <a:srgbClr val="CBE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1" name="六边形 30"/>
          <p:cNvSpPr/>
          <p:nvPr>
            <p:custDataLst>
              <p:tags r:id="rId14"/>
            </p:custDataLst>
          </p:nvPr>
        </p:nvSpPr>
        <p:spPr>
          <a:xfrm>
            <a:off x="3204210" y="915035"/>
            <a:ext cx="589280" cy="506095"/>
          </a:xfrm>
          <a:prstGeom prst="hexagon">
            <a:avLst/>
          </a:prstGeom>
          <a:solidFill>
            <a:srgbClr val="CBE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lt1"/>
              </a:solidFill>
            </a:endParaRPr>
          </a:p>
        </p:txBody>
      </p:sp>
      <p:pic>
        <p:nvPicPr>
          <p:cNvPr id="3076" name="Picture 4" descr="C:\Users\Administrator\Desktop\1627201594355-ckt-抠图.pn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5685" y="195787"/>
            <a:ext cx="1163186" cy="61170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  <p:from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14" grpId="0" bldLvl="0" animBg="1"/>
      <p:bldP spid="14" grpId="1" animBg="1"/>
      <p:bldP spid="5" grpId="0" animBg="1"/>
      <p:bldP spid="5" grpId="1"/>
      <p:bldP spid="5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>
            <p:custDataLst>
              <p:tags r:id="rId1"/>
            </p:custDataLst>
          </p:nvPr>
        </p:nvSpPr>
        <p:spPr>
          <a:xfrm>
            <a:off x="0" y="4754880"/>
            <a:ext cx="9144000" cy="3917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schemeClr val="lt1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452360" y="264795"/>
            <a:ext cx="215900" cy="504190"/>
            <a:chOff x="11736" y="417"/>
            <a:chExt cx="340" cy="794"/>
          </a:xfrm>
        </p:grpSpPr>
        <p:sp>
          <p:nvSpPr>
            <p:cNvPr id="26" name="矩形 25"/>
            <p:cNvSpPr/>
            <p:nvPr>
              <p:custDataLst>
                <p:tags r:id="rId2"/>
              </p:custDataLst>
            </p:nvPr>
          </p:nvSpPr>
          <p:spPr>
            <a:xfrm>
              <a:off x="11736" y="417"/>
              <a:ext cx="113" cy="79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3"/>
              </p:custDataLst>
            </p:nvPr>
          </p:nvSpPr>
          <p:spPr>
            <a:xfrm>
              <a:off x="11963" y="531"/>
              <a:ext cx="113" cy="567"/>
            </a:xfrm>
            <a:prstGeom prst="rect">
              <a:avLst/>
            </a:prstGeom>
            <a:solidFill>
              <a:schemeClr val="dk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29" name="文本框 28"/>
          <p:cNvSpPr txBox="1"/>
          <p:nvPr>
            <p:custDataLst>
              <p:tags r:id="rId4"/>
            </p:custDataLst>
          </p:nvPr>
        </p:nvSpPr>
        <p:spPr>
          <a:xfrm>
            <a:off x="1384935" y="0"/>
            <a:ext cx="6202045" cy="4984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空中乘务员定制班</a:t>
            </a:r>
            <a:r>
              <a:rPr lang="zh-CN" sz="3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学员</a:t>
            </a:r>
            <a:r>
              <a:rPr lang="zh-CN" sz="3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风貌展示</a:t>
            </a:r>
            <a:endParaRPr lang="zh-CN" sz="3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076" name="Picture 4" descr="C:\Users\Administrator\Desktop\1627201594355-ckt-抠图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0420" y="123397"/>
            <a:ext cx="1163186" cy="611708"/>
          </a:xfrm>
          <a:prstGeom prst="rect">
            <a:avLst/>
          </a:prstGeom>
          <a:noFill/>
        </p:spPr>
      </p:pic>
      <p:sp>
        <p:nvSpPr>
          <p:cNvPr id="43" name="文本框 42"/>
          <p:cNvSpPr txBox="1"/>
          <p:nvPr>
            <p:custDataLst>
              <p:tags r:id="rId7"/>
            </p:custDataLst>
          </p:nvPr>
        </p:nvSpPr>
        <p:spPr>
          <a:xfrm>
            <a:off x="896620" y="4758690"/>
            <a:ext cx="68179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      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民航业资深老师专业培训，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指导学员全面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改造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8355" y="697230"/>
            <a:ext cx="2436495" cy="1497965"/>
          </a:xfrm>
          <a:prstGeom prst="rect">
            <a:avLst/>
          </a:prstGeom>
        </p:spPr>
      </p:pic>
      <p:pic>
        <p:nvPicPr>
          <p:cNvPr id="5" name="图片 4" descr="e5bca45fe19805151d1f06811deac5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9010" y="772160"/>
            <a:ext cx="1986280" cy="1322070"/>
          </a:xfrm>
          <a:prstGeom prst="rect">
            <a:avLst/>
          </a:prstGeom>
        </p:spPr>
      </p:pic>
      <p:pic>
        <p:nvPicPr>
          <p:cNvPr id="8" name="图片 7" descr="cb84ad2449a6f41ca5ec20dddd092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8170" y="2211705"/>
            <a:ext cx="1856105" cy="1044575"/>
          </a:xfrm>
          <a:prstGeom prst="rect">
            <a:avLst/>
          </a:prstGeom>
        </p:spPr>
      </p:pic>
      <p:pic>
        <p:nvPicPr>
          <p:cNvPr id="10" name="图片 9" descr="ecccea4f62e2b78de5559f17e99c8af"/>
          <p:cNvPicPr>
            <a:picLocks noChangeAspect="1"/>
          </p:cNvPicPr>
          <p:nvPr/>
        </p:nvPicPr>
        <p:blipFill>
          <a:blip r:embed="rId11"/>
          <a:srcRect t="19050" r="9052"/>
          <a:stretch>
            <a:fillRect/>
          </a:stretch>
        </p:blipFill>
        <p:spPr>
          <a:xfrm>
            <a:off x="6228715" y="772160"/>
            <a:ext cx="2016125" cy="13462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60515" y="2239645"/>
            <a:ext cx="1880235" cy="10483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12390" y="2283460"/>
            <a:ext cx="3890010" cy="202120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04025" y="3409315"/>
            <a:ext cx="1633220" cy="11404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4865" y="3363595"/>
            <a:ext cx="1460500" cy="1228090"/>
          </a:xfrm>
          <a:prstGeom prst="rect">
            <a:avLst/>
          </a:prstGeom>
        </p:spPr>
      </p:pic>
    </p:spTree>
  </p:cSld>
  <p:clrMapOvr>
    <a:masterClrMapping/>
  </p:clrMapOvr>
  <p:transition spd="slow" advTm="3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>
            <p:custDataLst>
              <p:tags r:id="rId1"/>
            </p:custDataLst>
          </p:nvPr>
        </p:nvSpPr>
        <p:spPr>
          <a:xfrm>
            <a:off x="0" y="4754880"/>
            <a:ext cx="9144000" cy="3917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schemeClr val="lt1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452360" y="264795"/>
            <a:ext cx="215900" cy="504190"/>
            <a:chOff x="11736" y="417"/>
            <a:chExt cx="340" cy="794"/>
          </a:xfrm>
        </p:grpSpPr>
        <p:sp>
          <p:nvSpPr>
            <p:cNvPr id="26" name="矩形 25"/>
            <p:cNvSpPr/>
            <p:nvPr>
              <p:custDataLst>
                <p:tags r:id="rId2"/>
              </p:custDataLst>
            </p:nvPr>
          </p:nvSpPr>
          <p:spPr>
            <a:xfrm>
              <a:off x="11736" y="417"/>
              <a:ext cx="113" cy="79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3"/>
              </p:custDataLst>
            </p:nvPr>
          </p:nvSpPr>
          <p:spPr>
            <a:xfrm>
              <a:off x="11963" y="531"/>
              <a:ext cx="113" cy="567"/>
            </a:xfrm>
            <a:prstGeom prst="rect">
              <a:avLst/>
            </a:prstGeom>
            <a:solidFill>
              <a:schemeClr val="dk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29" name="文本框 28"/>
          <p:cNvSpPr txBox="1"/>
          <p:nvPr>
            <p:custDataLst>
              <p:tags r:id="rId4"/>
            </p:custDataLst>
          </p:nvPr>
        </p:nvSpPr>
        <p:spPr>
          <a:xfrm>
            <a:off x="1384935" y="0"/>
            <a:ext cx="6202045" cy="4984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空中乘务员定制班</a:t>
            </a:r>
            <a:r>
              <a:rPr lang="zh-CN" sz="3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培训团队</a:t>
            </a:r>
            <a:endParaRPr lang="zh-CN" sz="3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076" name="Picture 4" descr="C:\Users\Administrator\Desktop\1627201594355-ckt-抠图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0420" y="123397"/>
            <a:ext cx="1163186" cy="611708"/>
          </a:xfrm>
          <a:prstGeom prst="rect">
            <a:avLst/>
          </a:prstGeom>
          <a:noFill/>
        </p:spPr>
      </p:pic>
      <p:sp>
        <p:nvSpPr>
          <p:cNvPr id="43" name="文本框 42"/>
          <p:cNvSpPr txBox="1"/>
          <p:nvPr>
            <p:custDataLst>
              <p:tags r:id="rId7"/>
            </p:custDataLst>
          </p:nvPr>
        </p:nvSpPr>
        <p:spPr>
          <a:xfrm>
            <a:off x="229235" y="4758690"/>
            <a:ext cx="85725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卓越源于专业，力量汇聚团队——携手并进，共创培训新篇章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1625" y="762635"/>
            <a:ext cx="5684520" cy="3790315"/>
          </a:xfrm>
          <a:prstGeom prst="rect">
            <a:avLst/>
          </a:prstGeom>
        </p:spPr>
      </p:pic>
    </p:spTree>
  </p:cSld>
  <p:clrMapOvr>
    <a:masterClrMapping/>
  </p:clrMapOvr>
  <p:transition spd="slow" advTm="3000">
    <p:wheel spokes="8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01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DIAGRAM_VIRTUALLY_FRAME" val="{&quot;height&quot;:237.15,&quot;left&quot;:65,&quot;top&quot;:72.05,&quot;width&quot;:524.5}"/>
</p:tagLst>
</file>

<file path=ppt/tags/tag10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0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0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05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06.xml><?xml version="1.0" encoding="utf-8"?>
<p:tagLst xmlns:p="http://schemas.openxmlformats.org/presentationml/2006/main">
  <p:tag name="KSO_WM_UNIT_FILL_FORE_SCHEMECOLOR_INDEX_BRIGHTNESS" val="0.35"/>
  <p:tag name="KSO_WM_UNIT_FILL_FORE_SCHEMECOLOR_INDEX" val="13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BEAUTIFY_FLAG" val=""/>
  <p:tag name="KSO_WM_DIAGRAM_VIRTUALLY_FRAME" val="{&quot;height&quot;:237.15,&quot;left&quot;:65,&quot;top&quot;:72.05,&quot;width&quot;:524.5}"/>
</p:tagLst>
</file>

<file path=ppt/tags/tag109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BEAUTIFY_FLAG" val=""/>
  <p:tag name="KSO_WM_DIAGRAM_VIRTUALLY_FRAME" val="{&quot;height&quot;:237.15,&quot;left&quot;:65,&quot;top&quot;:72.05,&quot;width&quot;:524.5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1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13.xml><?xml version="1.0" encoding="utf-8"?>
<p:tagLst xmlns:p="http://schemas.openxmlformats.org/presentationml/2006/main">
  <p:tag name="KSO_WM_UNIT_FILL_FORE_SCHEMECOLOR_INDEX_BRIGHTNESS" val="0.35"/>
  <p:tag name="KSO_WM_UNIT_FILL_FORE_SCHEMECOLOR_INDEX" val="13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18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19.xml><?xml version="1.0" encoding="utf-8"?>
<p:tagLst xmlns:p="http://schemas.openxmlformats.org/presentationml/2006/main">
  <p:tag name="KSO_WM_UNIT_FILL_FORE_SCHEMECOLOR_INDEX_BRIGHTNESS" val="0.35"/>
  <p:tag name="KSO_WM_UNIT_FILL_FORE_SCHEMECOLOR_INDEX" val="13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PP_MARK_KEY" val="6554e461-2120-4db5-a2f1-fa726828f475"/>
  <p:tag name="COMMONDATA" val="eyJoZGlkIjoiN2U2NjgyZThmMGNkOThlMGE0ODk0MTI0NjAyODQ3Y2YifQ=="/>
  <p:tag name="commondata" val="eyJoZGlkIjoiYjk2YjdlNmE2Y2YyOGMzNzkwZDdjMzBlMjBlZDZlY2YifQ==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PLACING_PICTURE_USER_VIEWPORT" val="{&quot;height&quot;:11730,&quot;width&quot;:12390}"/>
</p:tagLst>
</file>

<file path=ppt/tags/tag6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65.xml><?xml version="1.0" encoding="utf-8"?>
<p:tagLst xmlns:p="http://schemas.openxmlformats.org/presentationml/2006/main">
  <p:tag name="KSO_WM_UNIT_FILL_FORE_SCHEMECOLOR_INDEX_BRIGHTNESS" val="0.35"/>
  <p:tag name="KSO_WM_UNIT_FILL_FORE_SCHEMECOLOR_INDEX" val="13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6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71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72.xml><?xml version="1.0" encoding="utf-8"?>
<p:tagLst xmlns:p="http://schemas.openxmlformats.org/presentationml/2006/main">
  <p:tag name="KSO_WM_UNIT_FILL_FORE_SCHEMECOLOR_INDEX_BRIGHTNESS" val="0.35"/>
  <p:tag name="KSO_WM_UNIT_FILL_FORE_SCHEMECOLOR_INDEX" val="13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76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77.xml><?xml version="1.0" encoding="utf-8"?>
<p:tagLst xmlns:p="http://schemas.openxmlformats.org/presentationml/2006/main">
  <p:tag name="KSO_WM_UNIT_FILL_FORE_SCHEMECOLOR_INDEX_BRIGHTNESS" val="0.35"/>
  <p:tag name="KSO_WM_UNIT_FILL_FORE_SCHEMECOLOR_INDEX" val="13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DIAGRAM_VIRTUALLY_FRAME" val="{&quot;height&quot;:237.15,&quot;left&quot;:65,&quot;top&quot;:72.05,&quot;width&quot;:524.5}"/>
</p:tagLst>
</file>

<file path=ppt/tags/tag9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DIAGRAM_VIRTUALLY_FRAME" val="{&quot;height&quot;:237.15,&quot;left&quot;:65,&quot;top&quot;:72.05,&quot;width&quot;:524.5}"/>
</p:tagLst>
</file>

<file path=ppt/tags/tag98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DIAGRAM_VIRTUALLY_FRAME" val="{&quot;height&quot;:237.15,&quot;left&quot;:65,&quot;top&quot;:72.05,&quot;width&quot;:524.5}"/>
</p:tagLst>
</file>

<file path=ppt/tags/tag99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DIAGRAM_VIRTUALLY_FRAME" val="{&quot;height&quot;:237.15,&quot;left&quot;:65,&quot;top&quot;:72.05,&quot;width&quot;:524.5}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FF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996600"/>
        </a:dk2>
        <a:lt2>
          <a:srgbClr val="808080"/>
        </a:lt2>
        <a:accent1>
          <a:srgbClr val="99FFCC"/>
        </a:accent1>
        <a:accent2>
          <a:srgbClr val="FF3300"/>
        </a:accent2>
        <a:accent3>
          <a:srgbClr val="FFFFFF"/>
        </a:accent3>
        <a:accent4>
          <a:srgbClr val="000000"/>
        </a:accent4>
        <a:accent5>
          <a:srgbClr val="CAFFE2"/>
        </a:accent5>
        <a:accent6>
          <a:srgbClr val="E52D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996600"/>
        </a:dk2>
        <a:lt2>
          <a:srgbClr val="808080"/>
        </a:lt2>
        <a:accent1>
          <a:srgbClr val="99FFCC"/>
        </a:accent1>
        <a:accent2>
          <a:srgbClr val="FF3300"/>
        </a:accent2>
        <a:accent3>
          <a:srgbClr val="FFFFFF"/>
        </a:accent3>
        <a:accent4>
          <a:srgbClr val="000000"/>
        </a:accent4>
        <a:accent5>
          <a:srgbClr val="CAFFE2"/>
        </a:accent5>
        <a:accent6>
          <a:srgbClr val="E52D00"/>
        </a:accent6>
        <a:hlink>
          <a:srgbClr val="00808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3333"/>
        </a:dk1>
        <a:lt1>
          <a:srgbClr val="FFFFFF"/>
        </a:lt1>
        <a:dk2>
          <a:srgbClr val="996600"/>
        </a:dk2>
        <a:lt2>
          <a:srgbClr val="808080"/>
        </a:lt2>
        <a:accent1>
          <a:srgbClr val="FFFFFF"/>
        </a:accent1>
        <a:accent2>
          <a:srgbClr val="FF3300"/>
        </a:accent2>
        <a:accent3>
          <a:srgbClr val="FFFFFF"/>
        </a:accent3>
        <a:accent4>
          <a:srgbClr val="2A2A2A"/>
        </a:accent4>
        <a:accent5>
          <a:srgbClr val="FFFFFF"/>
        </a:accent5>
        <a:accent6>
          <a:srgbClr val="E52D00"/>
        </a:accent6>
        <a:hlink>
          <a:srgbClr val="0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3333"/>
        </a:dk1>
        <a:lt1>
          <a:srgbClr val="FFFFFF"/>
        </a:lt1>
        <a:dk2>
          <a:srgbClr val="996600"/>
        </a:dk2>
        <a:lt2>
          <a:srgbClr val="808080"/>
        </a:lt2>
        <a:accent1>
          <a:srgbClr val="FFFFFF"/>
        </a:accent1>
        <a:accent2>
          <a:srgbClr val="FF3300"/>
        </a:accent2>
        <a:accent3>
          <a:srgbClr val="FFFFFF"/>
        </a:accent3>
        <a:accent4>
          <a:srgbClr val="2A2A2A"/>
        </a:accent4>
        <a:accent5>
          <a:srgbClr val="FFFFFF"/>
        </a:accent5>
        <a:accent6>
          <a:srgbClr val="E52D00"/>
        </a:accent6>
        <a:hlink>
          <a:srgbClr val="CC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3333"/>
        </a:dk1>
        <a:lt1>
          <a:srgbClr val="FFFFFF"/>
        </a:lt1>
        <a:dk2>
          <a:srgbClr val="996600"/>
        </a:dk2>
        <a:lt2>
          <a:srgbClr val="808080"/>
        </a:lt2>
        <a:accent1>
          <a:srgbClr val="FFFFFF"/>
        </a:accent1>
        <a:accent2>
          <a:srgbClr val="FF3300"/>
        </a:accent2>
        <a:accent3>
          <a:srgbClr val="FFFFFF"/>
        </a:accent3>
        <a:accent4>
          <a:srgbClr val="2A2A2A"/>
        </a:accent4>
        <a:accent5>
          <a:srgbClr val="FFFFFF"/>
        </a:accent5>
        <a:accent6>
          <a:srgbClr val="E52D00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3333"/>
        </a:dk1>
        <a:lt1>
          <a:srgbClr val="FFFFFF"/>
        </a:lt1>
        <a:dk2>
          <a:srgbClr val="996600"/>
        </a:dk2>
        <a:lt2>
          <a:srgbClr val="808080"/>
        </a:lt2>
        <a:accent1>
          <a:srgbClr val="FFFFFF"/>
        </a:accent1>
        <a:accent2>
          <a:srgbClr val="FF3300"/>
        </a:accent2>
        <a:accent3>
          <a:srgbClr val="FFFFFF"/>
        </a:accent3>
        <a:accent4>
          <a:srgbClr val="2A2A2A"/>
        </a:accent4>
        <a:accent5>
          <a:srgbClr val="FFFFFF"/>
        </a:accent5>
        <a:accent6>
          <a:srgbClr val="E52D00"/>
        </a:accent6>
        <a:hlink>
          <a:srgbClr val="00808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CDDFE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CBEBFF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FF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996600"/>
        </a:dk2>
        <a:lt2>
          <a:srgbClr val="808080"/>
        </a:lt2>
        <a:accent1>
          <a:srgbClr val="99FFCC"/>
        </a:accent1>
        <a:accent2>
          <a:srgbClr val="FF3300"/>
        </a:accent2>
        <a:accent3>
          <a:srgbClr val="FFFFFF"/>
        </a:accent3>
        <a:accent4>
          <a:srgbClr val="000000"/>
        </a:accent4>
        <a:accent5>
          <a:srgbClr val="CAFFE2"/>
        </a:accent5>
        <a:accent6>
          <a:srgbClr val="E52D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996600"/>
        </a:dk2>
        <a:lt2>
          <a:srgbClr val="808080"/>
        </a:lt2>
        <a:accent1>
          <a:srgbClr val="99FFCC"/>
        </a:accent1>
        <a:accent2>
          <a:srgbClr val="FF3300"/>
        </a:accent2>
        <a:accent3>
          <a:srgbClr val="FFFFFF"/>
        </a:accent3>
        <a:accent4>
          <a:srgbClr val="000000"/>
        </a:accent4>
        <a:accent5>
          <a:srgbClr val="CAFFE2"/>
        </a:accent5>
        <a:accent6>
          <a:srgbClr val="E52D00"/>
        </a:accent6>
        <a:hlink>
          <a:srgbClr val="00808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3333"/>
        </a:dk1>
        <a:lt1>
          <a:srgbClr val="FFFFFF"/>
        </a:lt1>
        <a:dk2>
          <a:srgbClr val="996600"/>
        </a:dk2>
        <a:lt2>
          <a:srgbClr val="808080"/>
        </a:lt2>
        <a:accent1>
          <a:srgbClr val="FFFFFF"/>
        </a:accent1>
        <a:accent2>
          <a:srgbClr val="FF3300"/>
        </a:accent2>
        <a:accent3>
          <a:srgbClr val="FFFFFF"/>
        </a:accent3>
        <a:accent4>
          <a:srgbClr val="2A2A2A"/>
        </a:accent4>
        <a:accent5>
          <a:srgbClr val="FFFFFF"/>
        </a:accent5>
        <a:accent6>
          <a:srgbClr val="E52D00"/>
        </a:accent6>
        <a:hlink>
          <a:srgbClr val="0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3333"/>
        </a:dk1>
        <a:lt1>
          <a:srgbClr val="FFFFFF"/>
        </a:lt1>
        <a:dk2>
          <a:srgbClr val="996600"/>
        </a:dk2>
        <a:lt2>
          <a:srgbClr val="808080"/>
        </a:lt2>
        <a:accent1>
          <a:srgbClr val="FFFFFF"/>
        </a:accent1>
        <a:accent2>
          <a:srgbClr val="FF3300"/>
        </a:accent2>
        <a:accent3>
          <a:srgbClr val="FFFFFF"/>
        </a:accent3>
        <a:accent4>
          <a:srgbClr val="2A2A2A"/>
        </a:accent4>
        <a:accent5>
          <a:srgbClr val="FFFFFF"/>
        </a:accent5>
        <a:accent6>
          <a:srgbClr val="E52D00"/>
        </a:accent6>
        <a:hlink>
          <a:srgbClr val="CC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3333"/>
        </a:dk1>
        <a:lt1>
          <a:srgbClr val="FFFFFF"/>
        </a:lt1>
        <a:dk2>
          <a:srgbClr val="996600"/>
        </a:dk2>
        <a:lt2>
          <a:srgbClr val="808080"/>
        </a:lt2>
        <a:accent1>
          <a:srgbClr val="FFFFFF"/>
        </a:accent1>
        <a:accent2>
          <a:srgbClr val="FF3300"/>
        </a:accent2>
        <a:accent3>
          <a:srgbClr val="FFFFFF"/>
        </a:accent3>
        <a:accent4>
          <a:srgbClr val="2A2A2A"/>
        </a:accent4>
        <a:accent5>
          <a:srgbClr val="FFFFFF"/>
        </a:accent5>
        <a:accent6>
          <a:srgbClr val="E52D00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3333"/>
        </a:dk1>
        <a:lt1>
          <a:srgbClr val="FFFFFF"/>
        </a:lt1>
        <a:dk2>
          <a:srgbClr val="996600"/>
        </a:dk2>
        <a:lt2>
          <a:srgbClr val="808080"/>
        </a:lt2>
        <a:accent1>
          <a:srgbClr val="FFFFFF"/>
        </a:accent1>
        <a:accent2>
          <a:srgbClr val="FF3300"/>
        </a:accent2>
        <a:accent3>
          <a:srgbClr val="FFFFFF"/>
        </a:accent3>
        <a:accent4>
          <a:srgbClr val="2A2A2A"/>
        </a:accent4>
        <a:accent5>
          <a:srgbClr val="FFFFFF"/>
        </a:accent5>
        <a:accent6>
          <a:srgbClr val="E52D00"/>
        </a:accent6>
        <a:hlink>
          <a:srgbClr val="00808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CDDFE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CBEBFF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1315</Words>
  <Application>WPS 演示</Application>
  <PresentationFormat>全屏显示(16:9)</PresentationFormat>
  <Paragraphs>78</Paragraphs>
  <Slides>7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7</vt:i4>
      </vt:variant>
    </vt:vector>
  </HeadingPairs>
  <TitlesOfParts>
    <vt:vector size="26" baseType="lpstr">
      <vt:lpstr>Arial</vt:lpstr>
      <vt:lpstr>宋体</vt:lpstr>
      <vt:lpstr>Wingdings</vt:lpstr>
      <vt:lpstr>Times New Roman</vt:lpstr>
      <vt:lpstr>楷体_GB2312</vt:lpstr>
      <vt:lpstr>新宋体</vt:lpstr>
      <vt:lpstr>Wingdings</vt:lpstr>
      <vt:lpstr>汉仪旗黑X1-55W</vt:lpstr>
      <vt:lpstr>黑体</vt:lpstr>
      <vt:lpstr>OPPOSans R</vt:lpstr>
      <vt:lpstr>微软雅黑</vt:lpstr>
      <vt:lpstr>阿里巴巴普惠体 B</vt:lpstr>
      <vt:lpstr>汉仪旗黑X1-75W</vt:lpstr>
      <vt:lpstr>思源宋体 ExtraLight</vt:lpstr>
      <vt:lpstr>Arial Unicode MS</vt:lpstr>
      <vt:lpstr>Calibri</vt:lpstr>
      <vt:lpstr>1_默认设计模板</vt:lpstr>
      <vt:lpstr>默认设计模板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zhonghanglantian</dc:creator>
  <cp:lastModifiedBy>患者</cp:lastModifiedBy>
  <cp:revision>205</cp:revision>
  <dcterms:created xsi:type="dcterms:W3CDTF">2021-07-25T14:07:00Z</dcterms:created>
  <dcterms:modified xsi:type="dcterms:W3CDTF">2024-07-17T09:27:57Z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F3CB7C0816024A84984EEF987810867F_13</vt:lpwstr>
  </property>
</Properties>
</file>